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8" r:id="rId3"/>
    <p:sldId id="258" r:id="rId4"/>
    <p:sldId id="259" r:id="rId5"/>
    <p:sldId id="261" r:id="rId6"/>
    <p:sldId id="257" r:id="rId7"/>
    <p:sldId id="260" r:id="rId8"/>
    <p:sldId id="262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3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1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mtcfs2\Users$\User\vgirya\Data%20Visualization\Datasets%20Submitted%20Via%20Surve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mtcfs2.mtc.ca.gov\Users$\User\vgirya\Data%20files\NDrive%20Assessmen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[Datasets Submitted Via Survey.xlsx]Sheet2!PivotTable1</c:name>
    <c:fmtId val="-1"/>
  </c:pivotSource>
  <c:chart>
    <c:autoTitleDeleted val="0"/>
    <c:pivotFmts>
      <c:pivotFmt>
        <c:idx val="0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  <c:spPr>
            <a:gradFill>
              <a:gsLst>
                <a:gs pos="0">
                  <a:schemeClr val="accent2">
                    <a:lumMod val="80000"/>
                    <a:lumOff val="20000"/>
                  </a:schemeClr>
                </a:gs>
                <a:gs pos="100000">
                  <a:schemeClr val="accent2">
                    <a:lumMod val="80000"/>
                    <a:lumOff val="20000"/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0374214349075198E-2"/>
          <c:y val="3.4348173940923099E-2"/>
          <c:w val="0.93478400667038197"/>
          <c:h val="0.9313036521181540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Sheet2!$C$3:$C$4</c:f>
              <c:strCache>
                <c:ptCount val="1"/>
                <c:pt idx="0">
                  <c:v>Michael Smith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Sheet2!$C$5</c:f>
              <c:numCache>
                <c:formatCode>General</c:formatCode>
                <c:ptCount val="1"/>
                <c:pt idx="0">
                  <c:v>203</c:v>
                </c:pt>
              </c:numCache>
            </c:numRef>
          </c:val>
        </c:ser>
        <c:ser>
          <c:idx val="1"/>
          <c:order val="1"/>
          <c:tx>
            <c:strRef>
              <c:f>Sheet2!$D$3:$D$4</c:f>
              <c:strCache>
                <c:ptCount val="1"/>
                <c:pt idx="0">
                  <c:v>Stephanie Mak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Sheet2!$D$5</c:f>
              <c:numCache>
                <c:formatCode>General</c:formatCode>
                <c:ptCount val="1"/>
                <c:pt idx="0">
                  <c:v>89</c:v>
                </c:pt>
              </c:numCache>
            </c:numRef>
          </c:val>
        </c:ser>
        <c:ser>
          <c:idx val="2"/>
          <c:order val="2"/>
          <c:tx>
            <c:strRef>
              <c:f>Sheet2!$E$3:$E$4</c:f>
              <c:strCache>
                <c:ptCount val="1"/>
                <c:pt idx="0">
                  <c:v>Aksel Olsen</c:v>
                </c:pt>
              </c:strCache>
            </c:strRef>
          </c:tx>
          <c:spPr>
            <a:gradFill>
              <a:gsLst>
                <a:gs pos="0">
                  <a:schemeClr val="accent3"/>
                </a:gs>
                <a:gs pos="100000">
                  <a:schemeClr val="accent3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Sheet2!$E$5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</c:ser>
        <c:ser>
          <c:idx val="3"/>
          <c:order val="3"/>
          <c:tx>
            <c:strRef>
              <c:f>Sheet2!$F$3:$F$4</c:f>
              <c:strCache>
                <c:ptCount val="1"/>
                <c:pt idx="0">
                  <c:v>Shijia Bobby Lu</c:v>
                </c:pt>
              </c:strCache>
            </c:strRef>
          </c:tx>
          <c:spPr>
            <a:gradFill>
              <a:gsLst>
                <a:gs pos="0">
                  <a:schemeClr val="accent4"/>
                </a:gs>
                <a:gs pos="100000">
                  <a:schemeClr val="accent4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Sheet2!$F$5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</c:ser>
        <c:ser>
          <c:idx val="4"/>
          <c:order val="4"/>
          <c:tx>
            <c:strRef>
              <c:f>Sheet2!$G$3:$G$4</c:f>
              <c:strCache>
                <c:ptCount val="1"/>
                <c:pt idx="0">
                  <c:v>Benjamin Espinosa</c:v>
                </c:pt>
              </c:strCache>
            </c:strRef>
          </c:tx>
          <c:spPr>
            <a:gradFill>
              <a:gsLst>
                <a:gs pos="0">
                  <a:schemeClr val="accent5"/>
                </a:gs>
                <a:gs pos="100000">
                  <a:schemeClr val="accent5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Sheet2!$G$5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</c:ser>
        <c:ser>
          <c:idx val="5"/>
          <c:order val="5"/>
          <c:tx>
            <c:strRef>
              <c:f>Sheet2!$H$3:$H$4</c:f>
              <c:strCache>
                <c:ptCount val="1"/>
                <c:pt idx="0">
                  <c:v>Michael Ziyambi</c:v>
                </c:pt>
              </c:strCache>
            </c:strRef>
          </c:tx>
          <c:spPr>
            <a:gradFill>
              <a:gsLst>
                <a:gs pos="0">
                  <a:schemeClr val="accent6"/>
                </a:gs>
                <a:gs pos="100000">
                  <a:schemeClr val="accent6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Sheet2!$H$5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</c:ser>
        <c:ser>
          <c:idx val="6"/>
          <c:order val="6"/>
          <c:tx>
            <c:strRef>
              <c:f>Sheet2!$I$3:$I$4</c:f>
              <c:strCache>
                <c:ptCount val="1"/>
                <c:pt idx="0">
                  <c:v>Laura Thompson</c:v>
                </c:pt>
              </c:strCache>
            </c:strRef>
          </c:tx>
          <c:spPr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Sheet2!$I$5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</c:ser>
        <c:ser>
          <c:idx val="7"/>
          <c:order val="7"/>
          <c:tx>
            <c:strRef>
              <c:f>Sheet2!$J$3:$J$4</c:f>
              <c:strCache>
                <c:ptCount val="1"/>
                <c:pt idx="0">
                  <c:v>Kara Oberg</c:v>
                </c:pt>
              </c:strCache>
            </c:strRef>
          </c:tx>
          <c:spPr>
            <a:gradFill>
              <a:gsLst>
                <a:gs pos="0">
                  <a:schemeClr val="accent2">
                    <a:lumMod val="60000"/>
                  </a:schemeClr>
                </a:gs>
                <a:gs pos="100000">
                  <a:schemeClr val="accent2">
                    <a:lumMod val="60000"/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Sheet2!$J$5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</c:ser>
        <c:ser>
          <c:idx val="8"/>
          <c:order val="8"/>
          <c:tx>
            <c:strRef>
              <c:f>Sheet2!$K$3:$K$4</c:f>
              <c:strCache>
                <c:ptCount val="1"/>
                <c:pt idx="0">
                  <c:v>Michael Germeraad</c:v>
                </c:pt>
              </c:strCache>
            </c:strRef>
          </c:tx>
          <c:spPr>
            <a:gradFill>
              <a:gsLst>
                <a:gs pos="0">
                  <a:schemeClr val="accent3">
                    <a:lumMod val="60000"/>
                  </a:schemeClr>
                </a:gs>
                <a:gs pos="100000">
                  <a:schemeClr val="accent3">
                    <a:lumMod val="60000"/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Sheet2!$K$5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</c:ser>
        <c:ser>
          <c:idx val="9"/>
          <c:order val="9"/>
          <c:tx>
            <c:strRef>
              <c:f>Sheet2!$L$3:$L$4</c:f>
              <c:strCache>
                <c:ptCount val="1"/>
                <c:pt idx="0">
                  <c:v>Therese Trivedi</c:v>
                </c:pt>
              </c:strCache>
            </c:strRef>
          </c:tx>
          <c:spPr>
            <a:gradFill>
              <a:gsLst>
                <a:gs pos="0">
                  <a:schemeClr val="accent4">
                    <a:lumMod val="60000"/>
                  </a:schemeClr>
                </a:gs>
                <a:gs pos="100000">
                  <a:schemeClr val="accent4">
                    <a:lumMod val="60000"/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Sheet2!$L$5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ser>
          <c:idx val="10"/>
          <c:order val="10"/>
          <c:tx>
            <c:strRef>
              <c:f>Sheet2!$M$3:$M$4</c:f>
              <c:strCache>
                <c:ptCount val="1"/>
                <c:pt idx="0">
                  <c:v>Harold Brazil</c:v>
                </c:pt>
              </c:strCache>
            </c:strRef>
          </c:tx>
          <c:spPr>
            <a:gradFill>
              <a:gsLst>
                <a:gs pos="0">
                  <a:schemeClr val="accent5">
                    <a:lumMod val="60000"/>
                  </a:schemeClr>
                </a:gs>
                <a:gs pos="100000">
                  <a:schemeClr val="accent5">
                    <a:lumMod val="60000"/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Sheet2!$M$5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ser>
          <c:idx val="11"/>
          <c:order val="11"/>
          <c:tx>
            <c:strRef>
              <c:f>Sheet2!$N$3:$N$4</c:f>
              <c:strCache>
                <c:ptCount val="1"/>
                <c:pt idx="0">
                  <c:v>Lee Huo</c:v>
                </c:pt>
              </c:strCache>
            </c:strRef>
          </c:tx>
          <c:spPr>
            <a:gradFill>
              <a:gsLst>
                <a:gs pos="0">
                  <a:schemeClr val="accent6">
                    <a:lumMod val="60000"/>
                  </a:schemeClr>
                </a:gs>
                <a:gs pos="100000">
                  <a:schemeClr val="accent6">
                    <a:lumMod val="60000"/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Sheet2!$N$5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ser>
          <c:idx val="12"/>
          <c:order val="12"/>
          <c:tx>
            <c:strRef>
              <c:f>Sheet2!$O$3:$O$4</c:f>
              <c:strCache>
                <c:ptCount val="1"/>
                <c:pt idx="0">
                  <c:v>Maureen Gaffney</c:v>
                </c:pt>
              </c:strCache>
            </c:strRef>
          </c:tx>
          <c:spPr>
            <a:gradFill>
              <a:gsLst>
                <a:gs pos="0">
                  <a:schemeClr val="accent1">
                    <a:lumMod val="80000"/>
                    <a:lumOff val="20000"/>
                  </a:schemeClr>
                </a:gs>
                <a:gs pos="100000">
                  <a:schemeClr val="accent1">
                    <a:lumMod val="80000"/>
                    <a:lumOff val="20000"/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Sheet2!$O$5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ser>
          <c:idx val="13"/>
          <c:order val="13"/>
          <c:tx>
            <c:strRef>
              <c:f>Sheet2!$P$3:$P$4</c:f>
              <c:strCache>
                <c:ptCount val="1"/>
                <c:pt idx="0">
                  <c:v>Lisa Zorn</c:v>
                </c:pt>
              </c:strCache>
            </c:strRef>
          </c:tx>
          <c:spPr>
            <a:gradFill>
              <a:gsLst>
                <a:gs pos="0">
                  <a:schemeClr val="accent2">
                    <a:lumMod val="80000"/>
                    <a:lumOff val="20000"/>
                  </a:schemeClr>
                </a:gs>
                <a:gs pos="100000">
                  <a:schemeClr val="accent2">
                    <a:lumMod val="80000"/>
                    <a:lumOff val="20000"/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Sheet2!$B$5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Sheet2!$P$5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299402504"/>
        <c:axId val="299407992"/>
      </c:barChart>
      <c:catAx>
        <c:axId val="299402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9407992"/>
        <c:crosses val="autoZero"/>
        <c:auto val="1"/>
        <c:lblAlgn val="ctr"/>
        <c:lblOffset val="100"/>
        <c:noMultiLvlLbl val="0"/>
      </c:catAx>
      <c:valAx>
        <c:axId val="299407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9402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6.6531091974878206E-2"/>
          <c:y val="0.13465785771359501"/>
          <c:w val="0.91522642233006901"/>
          <c:h val="0.340674558376713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Visible val="1"/>
      </c14:pivotOptions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N-Drive</a:t>
            </a:r>
            <a:r>
              <a:rPr lang="en-US" baseline="0" dirty="0"/>
              <a:t> with over 0.5 Million files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Sheet2!$L$2</c:f>
              <c:strCache>
                <c:ptCount val="1"/>
                <c:pt idx="0">
                  <c:v>count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Sheet2!$K$3:$K$7</c:f>
              <c:strCache>
                <c:ptCount val="5"/>
                <c:pt idx="0">
                  <c:v>csv</c:v>
                </c:pt>
                <c:pt idx="1">
                  <c:v>xls</c:v>
                </c:pt>
                <c:pt idx="2">
                  <c:v>xml</c:v>
                </c:pt>
                <c:pt idx="3">
                  <c:v>shp</c:v>
                </c:pt>
                <c:pt idx="4">
                  <c:v>all other files</c:v>
                </c:pt>
              </c:strCache>
            </c:strRef>
          </c:cat>
          <c:val>
            <c:numRef>
              <c:f>Sheet2!$L$3:$L$7</c:f>
              <c:numCache>
                <c:formatCode>General</c:formatCode>
                <c:ptCount val="5"/>
                <c:pt idx="0">
                  <c:v>173662</c:v>
                </c:pt>
                <c:pt idx="1">
                  <c:v>44172</c:v>
                </c:pt>
                <c:pt idx="2">
                  <c:v>4924</c:v>
                </c:pt>
                <c:pt idx="3">
                  <c:v>3210</c:v>
                </c:pt>
                <c:pt idx="4">
                  <c:v>493032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png>
</file>

<file path=ppt/media/image11.jpg>
</file>

<file path=ppt/media/image12.jfif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015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9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3730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960068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357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6353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4702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9277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115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004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578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60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918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84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57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666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759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B9845FE-B506-4121-8A2C-A699200626A5}" type="datetimeFigureOut">
              <a:rPr lang="en-US" smtClean="0"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6552E1-989A-44AA-B7C4-C40B4EDDCE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04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fi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447800"/>
            <a:ext cx="11828833" cy="3329581"/>
          </a:xfrm>
        </p:spPr>
        <p:txBody>
          <a:bodyPr/>
          <a:lstStyle/>
          <a:p>
            <a:pPr algn="l"/>
            <a:r>
              <a:rPr lang="en-US" sz="5400" b="1" dirty="0" smtClean="0"/>
              <a:t>Data and Visualization Internship</a:t>
            </a:r>
            <a:br>
              <a:rPr lang="en-US" sz="5400" b="1" dirty="0" smtClean="0"/>
            </a:br>
            <a:r>
              <a:rPr lang="en-US" sz="4400" dirty="0" smtClean="0"/>
              <a:t>Welcome to your Data!?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 smtClean="0">
                <a:solidFill>
                  <a:schemeClr val="tx1"/>
                </a:solidFill>
              </a:rPr>
              <a:t>The Complex </a:t>
            </a:r>
            <a:r>
              <a:rPr lang="en-US" dirty="0" smtClean="0">
                <a:solidFill>
                  <a:schemeClr val="tx1"/>
                </a:solidFill>
              </a:rPr>
              <a:t>Universe of </a:t>
            </a:r>
            <a:r>
              <a:rPr lang="en-US" dirty="0" err="1" smtClean="0">
                <a:solidFill>
                  <a:schemeClr val="tx1"/>
                </a:solidFill>
              </a:rPr>
              <a:t>mtc</a:t>
            </a:r>
            <a:r>
              <a:rPr lang="en-US" dirty="0" smtClean="0">
                <a:solidFill>
                  <a:schemeClr val="tx1"/>
                </a:solidFill>
              </a:rPr>
              <a:t> DATA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677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91264" y="5438274"/>
            <a:ext cx="7363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time, availability and complexity</a:t>
            </a:r>
            <a:endParaRPr lang="en-US" sz="24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1" y="741474"/>
            <a:ext cx="10387263" cy="648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Started</a:t>
            </a:r>
            <a:r>
              <a:rPr lang="en-US" sz="3200" dirty="0" smtClean="0"/>
              <a:t> work on High Level</a:t>
            </a:r>
            <a:r>
              <a:rPr lang="en-US" sz="3200" b="1" dirty="0" smtClean="0"/>
              <a:t> Conceptual </a:t>
            </a:r>
            <a:r>
              <a:rPr lang="en-US" sz="3200" dirty="0" smtClean="0">
                <a:solidFill>
                  <a:srgbClr val="FF0000"/>
                </a:solidFill>
              </a:rPr>
              <a:t>Design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444" y="1702371"/>
            <a:ext cx="4895314" cy="291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16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3742" y="1910300"/>
            <a:ext cx="7890581" cy="302361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93034" y="5641802"/>
            <a:ext cx="93643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Develop a logical data model</a:t>
            </a:r>
          </a:p>
          <a:p>
            <a:r>
              <a:rPr lang="en-US" dirty="0" smtClean="0"/>
              <a:t>                                         Develop physical data model</a:t>
            </a:r>
          </a:p>
          <a:p>
            <a:r>
              <a:rPr lang="en-US" dirty="0" smtClean="0"/>
              <a:t>                                                            	Test Data model</a:t>
            </a:r>
          </a:p>
          <a:p>
            <a:r>
              <a:rPr lang="en-US" dirty="0" smtClean="0"/>
              <a:t>                                                                              	Dataset Submission Form…..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8248" y="4995471"/>
            <a:ext cx="2495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TO DO 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445524" y="235434"/>
            <a:ext cx="1524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0000"/>
                </a:solidFill>
              </a:rPr>
              <a:t>DONE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38528" y="879249"/>
            <a:ext cx="6601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Gather initial business requirements</a:t>
            </a:r>
          </a:p>
          <a:p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 smtClean="0">
                <a:solidFill>
                  <a:srgbClr val="FF0000"/>
                </a:solidFill>
              </a:rPr>
              <a:t>   Sample of High Level Conceptual Data Model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604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484310" y="0"/>
            <a:ext cx="10018713" cy="9442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Bay Area Metro Smart Data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18290" y="3071180"/>
            <a:ext cx="11152827" cy="3124201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Collaboration and cooperation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 smtClean="0"/>
              <a:t>						Comprehensive </a:t>
            </a:r>
            <a:r>
              <a:rPr lang="en-US" b="1" dirty="0" smtClean="0">
                <a:solidFill>
                  <a:srgbClr val="FF0000"/>
                </a:solidFill>
              </a:rPr>
              <a:t>Data</a:t>
            </a:r>
            <a:r>
              <a:rPr lang="en-US" b="1" dirty="0" smtClean="0"/>
              <a:t> Inventory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 smtClean="0"/>
              <a:t>												</a:t>
            </a:r>
            <a:r>
              <a:rPr lang="en-US" b="1" dirty="0" smtClean="0">
                <a:solidFill>
                  <a:srgbClr val="FF0000"/>
                </a:solidFill>
              </a:rPr>
              <a:t>Data</a:t>
            </a:r>
            <a:r>
              <a:rPr lang="en-US" b="1" dirty="0" smtClean="0"/>
              <a:t> Organization Process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 smtClean="0"/>
              <a:t>								Smart </a:t>
            </a:r>
            <a:r>
              <a:rPr lang="en-US" b="1" dirty="0" smtClean="0">
                <a:solidFill>
                  <a:srgbClr val="FF0000"/>
                </a:solidFill>
              </a:rPr>
              <a:t>Data</a:t>
            </a:r>
            <a:r>
              <a:rPr lang="en-US" b="1" dirty="0" smtClean="0"/>
              <a:t> Tracking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 smtClean="0"/>
              <a:t>													and Publishing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94703" y="1729986"/>
            <a:ext cx="43233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What is </a:t>
            </a:r>
            <a:r>
              <a:rPr lang="en-US" sz="4000" dirty="0" smtClean="0">
                <a:solidFill>
                  <a:srgbClr val="FF0000"/>
                </a:solidFill>
              </a:rPr>
              <a:t>Next</a:t>
            </a:r>
            <a:r>
              <a:rPr lang="en-US" sz="4000" dirty="0" smtClean="0"/>
              <a:t>….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8278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ata Mov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20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6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 txBox="1">
            <a:spLocks/>
          </p:cNvSpPr>
          <p:nvPr/>
        </p:nvSpPr>
        <p:spPr>
          <a:xfrm>
            <a:off x="525294" y="566330"/>
            <a:ext cx="8952689" cy="175259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rgbClr val="FF0000"/>
                </a:solidFill>
              </a:rPr>
              <a:t>Investigation</a:t>
            </a:r>
            <a:r>
              <a:rPr lang="en-US" dirty="0" smtClean="0"/>
              <a:t>, </a:t>
            </a:r>
            <a:r>
              <a:rPr lang="en-US" sz="2400" dirty="0" smtClean="0"/>
              <a:t>or what is commonly know as  “Gathering Business Requirements”</a:t>
            </a:r>
            <a:endParaRPr lang="en-US" sz="2400" dirty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954" y="1442630"/>
            <a:ext cx="3107921" cy="40509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94" y="2291592"/>
            <a:ext cx="6945397" cy="320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0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918330"/>
              </p:ext>
            </p:extLst>
          </p:nvPr>
        </p:nvGraphicFramePr>
        <p:xfrm>
          <a:off x="795675" y="1456405"/>
          <a:ext cx="4649022" cy="3223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693983" y="1267230"/>
            <a:ext cx="6105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initial participation </a:t>
            </a:r>
            <a:r>
              <a:rPr lang="en-US" sz="3600" b="1" dirty="0">
                <a:solidFill>
                  <a:srgbClr val="FF0000"/>
                </a:solidFill>
              </a:rPr>
              <a:t>28%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7375635" y="1926659"/>
            <a:ext cx="4636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Web form/Excel Template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199486" y="3456448"/>
            <a:ext cx="2274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Email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7962089" y="3918113"/>
            <a:ext cx="3266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In-Person Interview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7011408" y="4679668"/>
            <a:ext cx="32664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“Drive-by”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93984" y="2937156"/>
            <a:ext cx="1981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Data</a:t>
            </a:r>
            <a:r>
              <a:rPr lang="en-US" sz="2400" dirty="0" smtClean="0"/>
              <a:t> hunt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57725" y="5702968"/>
            <a:ext cx="715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Congratulations</a:t>
            </a:r>
            <a:r>
              <a:rPr lang="en-US" dirty="0" smtClean="0"/>
              <a:t> to Stephanie Mak for winning the </a:t>
            </a:r>
            <a:r>
              <a:rPr lang="en-US" dirty="0" smtClean="0">
                <a:solidFill>
                  <a:srgbClr val="FF0000"/>
                </a:solidFill>
              </a:rPr>
              <a:t>Prize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354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17743" y="1851548"/>
            <a:ext cx="5729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Low Priority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63832" y="1314203"/>
            <a:ext cx="5729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Heavy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volume of existing </a:t>
            </a:r>
            <a:r>
              <a:rPr lang="en-US" sz="2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tasks</a:t>
            </a:r>
            <a:endParaRPr lang="en-US" sz="24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8254" y="776858"/>
            <a:ext cx="5729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High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volume of existing </a:t>
            </a:r>
            <a:r>
              <a:rPr lang="en-US" sz="2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</a:t>
            </a:r>
            <a:endParaRPr lang="en-US" sz="24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62810" y="2400185"/>
            <a:ext cx="5729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Skepticism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40144" y="2933492"/>
            <a:ext cx="5729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Lack of clarity in </a:t>
            </a:r>
            <a:r>
              <a:rPr lang="en-US" sz="24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purpose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8254" y="4990050"/>
            <a:ext cx="117251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save </a:t>
            </a:r>
            <a:r>
              <a:rPr lang="en-US" sz="2800" dirty="0" smtClean="0">
                <a:solidFill>
                  <a:srgbClr val="FF0000"/>
                </a:solidFill>
              </a:rPr>
              <a:t>half of a million dollars </a:t>
            </a:r>
            <a:r>
              <a:rPr lang="en-US" sz="2400" dirty="0" smtClean="0"/>
              <a:t>by doing </a:t>
            </a:r>
            <a:r>
              <a:rPr lang="en-US" sz="3200" u="sng" dirty="0" smtClean="0"/>
              <a:t>thorough</a:t>
            </a:r>
            <a:r>
              <a:rPr lang="en-US" sz="3200" dirty="0" smtClean="0"/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inventory</a:t>
            </a:r>
            <a:r>
              <a:rPr lang="en-US" sz="2400" dirty="0" smtClean="0"/>
              <a:t> of existing </a:t>
            </a:r>
            <a:r>
              <a:rPr lang="en-US" sz="3200" dirty="0" smtClean="0">
                <a:solidFill>
                  <a:srgbClr val="FF0000"/>
                </a:solidFill>
              </a:rPr>
              <a:t>data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258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1179095" y="5735726"/>
            <a:ext cx="11012904" cy="7372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phrase </a:t>
            </a:r>
            <a:r>
              <a:rPr lang="en-US" sz="2400" dirty="0" smtClean="0">
                <a:solidFill>
                  <a:srgbClr val="FF0000"/>
                </a:solidFill>
              </a:rPr>
              <a:t>Garbage In Garbage Out </a:t>
            </a:r>
            <a:r>
              <a:rPr lang="en-US" sz="2400" dirty="0" smtClean="0"/>
              <a:t>has been in </a:t>
            </a:r>
            <a:r>
              <a:rPr lang="en-US" sz="2400" dirty="0"/>
              <a:t>existence f</a:t>
            </a:r>
            <a:r>
              <a:rPr lang="en-US" sz="2400" dirty="0" smtClean="0"/>
              <a:t>or </a:t>
            </a:r>
            <a:r>
              <a:rPr lang="en-US" sz="2400" dirty="0">
                <a:solidFill>
                  <a:srgbClr val="FF0000"/>
                </a:solidFill>
              </a:rPr>
              <a:t>54 </a:t>
            </a:r>
            <a:r>
              <a:rPr lang="en-US" sz="2400" dirty="0" smtClean="0">
                <a:solidFill>
                  <a:srgbClr val="FF0000"/>
                </a:solidFill>
              </a:rPr>
              <a:t>years</a:t>
            </a:r>
            <a:endParaRPr lang="en-US" sz="2400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581586" y="1188394"/>
            <a:ext cx="10018713" cy="22551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solidFill>
                  <a:srgbClr val="FF0000"/>
                </a:solidFill>
              </a:rPr>
              <a:t>DATA GROWTH </a:t>
            </a:r>
            <a:r>
              <a:rPr lang="en-US" dirty="0" smtClean="0"/>
              <a:t>is</a:t>
            </a:r>
          </a:p>
          <a:p>
            <a:pPr marL="457200" lvl="1" indent="0">
              <a:buFont typeface="Arial"/>
              <a:buNone/>
            </a:pPr>
            <a:r>
              <a:rPr lang="en-US" dirty="0" smtClean="0"/>
              <a:t>							</a:t>
            </a:r>
            <a:r>
              <a:rPr lang="en-US" dirty="0" smtClean="0">
                <a:solidFill>
                  <a:srgbClr val="FF0000"/>
                </a:solidFill>
              </a:rPr>
              <a:t>HIGHER</a:t>
            </a:r>
            <a:r>
              <a:rPr lang="en-US" dirty="0" smtClean="0"/>
              <a:t> then Bay Area </a:t>
            </a:r>
          </a:p>
          <a:p>
            <a:pPr marL="457200" lvl="1" indent="0">
              <a:buFont typeface="Arial"/>
              <a:buNone/>
            </a:pPr>
            <a:r>
              <a:rPr lang="en-US" dirty="0" smtClean="0"/>
              <a:t>														</a:t>
            </a:r>
            <a:r>
              <a:rPr lang="en-US" dirty="0" smtClean="0">
                <a:solidFill>
                  <a:srgbClr val="FF0000"/>
                </a:solidFill>
              </a:rPr>
              <a:t>POPULATION GROWTH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21" b="2334"/>
          <a:stretch/>
        </p:blipFill>
        <p:spPr>
          <a:xfrm>
            <a:off x="3807746" y="3210449"/>
            <a:ext cx="4325602" cy="20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490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1006331965"/>
              </p:ext>
            </p:extLst>
          </p:nvPr>
        </p:nvGraphicFramePr>
        <p:xfrm>
          <a:off x="1021724" y="1928476"/>
          <a:ext cx="451485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739320" y="2741134"/>
            <a:ext cx="5820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And over </a:t>
            </a:r>
            <a:r>
              <a:rPr lang="en-US" sz="2400" b="1" dirty="0" smtClean="0">
                <a:solidFill>
                  <a:srgbClr val="FF0000"/>
                </a:solidFill>
              </a:rPr>
              <a:t>100 MS Access databases…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63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14" y="167138"/>
            <a:ext cx="10058400" cy="669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732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35" y="247158"/>
            <a:ext cx="4000087" cy="3000065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782153" y="511288"/>
            <a:ext cx="6342434" cy="1507786"/>
          </a:xfrm>
          <a:prstGeom prst="rect">
            <a:avLst/>
          </a:prstGeom>
          <a:noFill/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Closet Full of “</a:t>
            </a:r>
            <a:r>
              <a:rPr lang="en-US" dirty="0" smtClean="0">
                <a:solidFill>
                  <a:srgbClr val="FF0000"/>
                </a:solidFill>
              </a:rPr>
              <a:t>Data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4782153" y="2873940"/>
            <a:ext cx="1921314" cy="90220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Process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419" y="3325044"/>
            <a:ext cx="4011168" cy="3004504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4379251" y="2305455"/>
            <a:ext cx="2529192" cy="223736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790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257</TotalTime>
  <Words>164</Words>
  <Application>Microsoft Office PowerPoint</Application>
  <PresentationFormat>Widescreen</PresentationFormat>
  <Paragraphs>43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Data and Visualization Internship Welcome to your Data!?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MTC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Analytical Services Internship</dc:title>
  <dc:creator>Victoria Giryavets</dc:creator>
  <cp:lastModifiedBy>Victoria Giryavets</cp:lastModifiedBy>
  <cp:revision>48</cp:revision>
  <dcterms:created xsi:type="dcterms:W3CDTF">2017-09-11T18:03:33Z</dcterms:created>
  <dcterms:modified xsi:type="dcterms:W3CDTF">2017-09-19T19:59:18Z</dcterms:modified>
</cp:coreProperties>
</file>

<file path=docProps/thumbnail.jpeg>
</file>